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53" r:id="rId1"/>
  </p:sldMasterIdLst>
  <p:sldIdLst>
    <p:sldId id="263" r:id="rId2"/>
    <p:sldId id="256" r:id="rId3"/>
    <p:sldId id="257" r:id="rId4"/>
    <p:sldId id="266" r:id="rId5"/>
    <p:sldId id="258" r:id="rId6"/>
    <p:sldId id="265" r:id="rId7"/>
    <p:sldId id="259" r:id="rId8"/>
    <p:sldId id="267" r:id="rId9"/>
    <p:sldId id="268" r:id="rId10"/>
    <p:sldId id="269" r:id="rId11"/>
    <p:sldId id="270" r:id="rId12"/>
    <p:sldId id="271" r:id="rId13"/>
    <p:sldId id="272" r:id="rId14"/>
    <p:sldId id="264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002CFC-BF43-4C2B-88F8-5337C422F1AB}" type="datetimeFigureOut">
              <a:rPr lang="en-IN" smtClean="0"/>
              <a:t>07-12-2019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77B9A-8FFF-433F-8197-4793E2D28C7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6725167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002CFC-BF43-4C2B-88F8-5337C422F1AB}" type="datetimeFigureOut">
              <a:rPr lang="en-IN" smtClean="0"/>
              <a:t>07-12-2019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77B9A-8FFF-433F-8197-4793E2D28C7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96731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002CFC-BF43-4C2B-88F8-5337C422F1AB}" type="datetimeFigureOut">
              <a:rPr lang="en-IN" smtClean="0"/>
              <a:t>07-12-2019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77B9A-8FFF-433F-8197-4793E2D28C7B}" type="slidenum">
              <a:rPr lang="en-IN" smtClean="0"/>
              <a:t>‹#›</a:t>
            </a:fld>
            <a:endParaRPr lang="en-IN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833430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002CFC-BF43-4C2B-88F8-5337C422F1AB}" type="datetimeFigureOut">
              <a:rPr lang="en-IN" smtClean="0"/>
              <a:t>07-12-2019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77B9A-8FFF-433F-8197-4793E2D28C7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0189055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002CFC-BF43-4C2B-88F8-5337C422F1AB}" type="datetimeFigureOut">
              <a:rPr lang="en-IN" smtClean="0"/>
              <a:t>07-12-2019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77B9A-8FFF-433F-8197-4793E2D28C7B}" type="slidenum">
              <a:rPr lang="en-IN" smtClean="0"/>
              <a:t>‹#›</a:t>
            </a:fld>
            <a:endParaRPr lang="en-IN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796071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002CFC-BF43-4C2B-88F8-5337C422F1AB}" type="datetimeFigureOut">
              <a:rPr lang="en-IN" smtClean="0"/>
              <a:t>07-12-2019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77B9A-8FFF-433F-8197-4793E2D28C7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4593131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002CFC-BF43-4C2B-88F8-5337C422F1AB}" type="datetimeFigureOut">
              <a:rPr lang="en-IN" smtClean="0"/>
              <a:t>07-12-2019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77B9A-8FFF-433F-8197-4793E2D28C7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278517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002CFC-BF43-4C2B-88F8-5337C422F1AB}" type="datetimeFigureOut">
              <a:rPr lang="en-IN" smtClean="0"/>
              <a:t>07-12-2019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77B9A-8FFF-433F-8197-4793E2D28C7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874930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002CFC-BF43-4C2B-88F8-5337C422F1AB}" type="datetimeFigureOut">
              <a:rPr lang="en-IN" smtClean="0"/>
              <a:t>07-12-2019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77B9A-8FFF-433F-8197-4793E2D28C7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696546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002CFC-BF43-4C2B-88F8-5337C422F1AB}" type="datetimeFigureOut">
              <a:rPr lang="en-IN" smtClean="0"/>
              <a:t>07-12-2019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77B9A-8FFF-433F-8197-4793E2D28C7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674911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002CFC-BF43-4C2B-88F8-5337C422F1AB}" type="datetimeFigureOut">
              <a:rPr lang="en-IN" smtClean="0"/>
              <a:t>07-12-2019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77B9A-8FFF-433F-8197-4793E2D28C7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3060821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002CFC-BF43-4C2B-88F8-5337C422F1AB}" type="datetimeFigureOut">
              <a:rPr lang="en-IN" smtClean="0"/>
              <a:t>07-12-2019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77B9A-8FFF-433F-8197-4793E2D28C7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7635100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002CFC-BF43-4C2B-88F8-5337C422F1AB}" type="datetimeFigureOut">
              <a:rPr lang="en-IN" smtClean="0"/>
              <a:t>07-12-2019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77B9A-8FFF-433F-8197-4793E2D28C7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781587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002CFC-BF43-4C2B-88F8-5337C422F1AB}" type="datetimeFigureOut">
              <a:rPr lang="en-IN" smtClean="0"/>
              <a:t>07-12-2019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77B9A-8FFF-433F-8197-4793E2D28C7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878633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002CFC-BF43-4C2B-88F8-5337C422F1AB}" type="datetimeFigureOut">
              <a:rPr lang="en-IN" smtClean="0"/>
              <a:t>07-12-2019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77B9A-8FFF-433F-8197-4793E2D28C7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2680213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002CFC-BF43-4C2B-88F8-5337C422F1AB}" type="datetimeFigureOut">
              <a:rPr lang="en-IN" smtClean="0"/>
              <a:t>07-12-2019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77B9A-8FFF-433F-8197-4793E2D28C7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489591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002CFC-BF43-4C2B-88F8-5337C422F1AB}" type="datetimeFigureOut">
              <a:rPr lang="en-IN" smtClean="0"/>
              <a:t>07-12-2019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C9677B9A-8FFF-433F-8197-4793E2D28C7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585586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4" r:id="rId1"/>
    <p:sldLayoutId id="2147483955" r:id="rId2"/>
    <p:sldLayoutId id="2147483956" r:id="rId3"/>
    <p:sldLayoutId id="2147483957" r:id="rId4"/>
    <p:sldLayoutId id="2147483958" r:id="rId5"/>
    <p:sldLayoutId id="2147483959" r:id="rId6"/>
    <p:sldLayoutId id="2147483960" r:id="rId7"/>
    <p:sldLayoutId id="2147483961" r:id="rId8"/>
    <p:sldLayoutId id="2147483962" r:id="rId9"/>
    <p:sldLayoutId id="2147483963" r:id="rId10"/>
    <p:sldLayoutId id="2147483964" r:id="rId11"/>
    <p:sldLayoutId id="2147483965" r:id="rId12"/>
    <p:sldLayoutId id="2147483966" r:id="rId13"/>
    <p:sldLayoutId id="2147483967" r:id="rId14"/>
    <p:sldLayoutId id="2147483968" r:id="rId15"/>
    <p:sldLayoutId id="214748396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D21CF0-0828-4567-BF5B-0D353C6920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7067" y="952959"/>
            <a:ext cx="7179733" cy="1231441"/>
          </a:xfrm>
        </p:spPr>
        <p:txBody>
          <a:bodyPr/>
          <a:lstStyle/>
          <a:p>
            <a:r>
              <a:rPr lang="en-US" dirty="0"/>
              <a:t>Team INT ELLIGENCE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AA574E6-CF50-4CB1-B205-8D629D0271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07067" y="2987040"/>
            <a:ext cx="7766936" cy="2918001"/>
          </a:xfrm>
        </p:spPr>
        <p:txBody>
          <a:bodyPr>
            <a:normAutofit/>
          </a:bodyPr>
          <a:lstStyle/>
          <a:p>
            <a:pPr algn="ctr"/>
            <a:r>
              <a:rPr lang="en-US" sz="4800" dirty="0"/>
              <a:t>Team Members</a:t>
            </a:r>
            <a:r>
              <a:rPr lang="en-US" sz="2800" dirty="0"/>
              <a:t> </a:t>
            </a:r>
          </a:p>
          <a:p>
            <a:pPr algn="ctr"/>
            <a:r>
              <a:rPr lang="en-US" sz="2800" dirty="0"/>
              <a:t>Akash Sinha</a:t>
            </a:r>
          </a:p>
          <a:p>
            <a:pPr algn="ctr"/>
            <a:r>
              <a:rPr lang="en-US" sz="2800" dirty="0"/>
              <a:t>Tanvi </a:t>
            </a:r>
            <a:r>
              <a:rPr lang="en-US" sz="2800" dirty="0" err="1"/>
              <a:t>Tembhurne</a:t>
            </a:r>
            <a:endParaRPr lang="en-US" sz="2800" dirty="0"/>
          </a:p>
          <a:p>
            <a:pPr algn="ctr"/>
            <a:r>
              <a:rPr lang="en-US" sz="2800" dirty="0"/>
              <a:t>Anuradha Choudhary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94547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4098A4C6-4FFB-4EF4-8317-8110224DB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4A415072-93F3-4FDA-96B8-7DFD2874C5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D8C2D828-7FBF-4467-B527-793E0E978C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ectangle 23">
              <a:extLst>
                <a:ext uri="{FF2B5EF4-FFF2-40B4-BE49-F238E27FC236}">
                  <a16:creationId xmlns:a16="http://schemas.microsoft.com/office/drawing/2014/main" id="{B9D10F1D-AB99-42AD-8720-CDF3499591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5">
              <a:extLst>
                <a:ext uri="{FF2B5EF4-FFF2-40B4-BE49-F238E27FC236}">
                  <a16:creationId xmlns:a16="http://schemas.microsoft.com/office/drawing/2014/main" id="{5BF01F05-8464-452A-A278-4A40757B65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Isosceles Triangle 24">
              <a:extLst>
                <a:ext uri="{FF2B5EF4-FFF2-40B4-BE49-F238E27FC236}">
                  <a16:creationId xmlns:a16="http://schemas.microsoft.com/office/drawing/2014/main" id="{FBCC0363-6CA5-4B64-A66F-4787325575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7">
              <a:extLst>
                <a:ext uri="{FF2B5EF4-FFF2-40B4-BE49-F238E27FC236}">
                  <a16:creationId xmlns:a16="http://schemas.microsoft.com/office/drawing/2014/main" id="{CBACBAB2-7577-4339-B610-7245E449D3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8">
              <a:extLst>
                <a:ext uri="{FF2B5EF4-FFF2-40B4-BE49-F238E27FC236}">
                  <a16:creationId xmlns:a16="http://schemas.microsoft.com/office/drawing/2014/main" id="{DFCB19D4-D4D4-4AFD-9ECC-A6D0E4AE21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9">
              <a:extLst>
                <a:ext uri="{FF2B5EF4-FFF2-40B4-BE49-F238E27FC236}">
                  <a16:creationId xmlns:a16="http://schemas.microsoft.com/office/drawing/2014/main" id="{3B32E423-85B7-4B28-B5C3-AB63224A46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>
              <a:extLst>
                <a:ext uri="{FF2B5EF4-FFF2-40B4-BE49-F238E27FC236}">
                  <a16:creationId xmlns:a16="http://schemas.microsoft.com/office/drawing/2014/main" id="{3DC38A14-94ED-496F-851A-CA6A988988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Isosceles Triangle 29">
              <a:extLst>
                <a:ext uri="{FF2B5EF4-FFF2-40B4-BE49-F238E27FC236}">
                  <a16:creationId xmlns:a16="http://schemas.microsoft.com/office/drawing/2014/main" id="{14E862E4-F307-4A50-A3A9-0A79FD36D0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2CDBB3E6-3627-4B46-8E40-1E6EFC4689BD}"/>
              </a:ext>
            </a:extLst>
          </p:cNvPr>
          <p:cNvSpPr/>
          <p:nvPr/>
        </p:nvSpPr>
        <p:spPr>
          <a:xfrm>
            <a:off x="1312233" y="-248554"/>
            <a:ext cx="8288035" cy="10966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400" dirty="0">
                <a:ln w="0"/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Medical Drive Manager to Food Supplier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4872EFB-2F43-45CA-BD77-D63455BE2A8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28" r="21123" b="2"/>
          <a:stretch/>
        </p:blipFill>
        <p:spPr>
          <a:xfrm>
            <a:off x="978063" y="1863900"/>
            <a:ext cx="2743200" cy="36350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30A80BA-E2F6-484B-B47F-5F53DF2DC72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08" r="25044" b="2"/>
          <a:stretch/>
        </p:blipFill>
        <p:spPr>
          <a:xfrm>
            <a:off x="4852744" y="1863900"/>
            <a:ext cx="2743200" cy="36350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0B5AC0F-EE98-48DB-92BD-86604AE6F23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52" t="1704" r="3088" b="-1706"/>
          <a:stretch/>
        </p:blipFill>
        <p:spPr>
          <a:xfrm>
            <a:off x="8615954" y="1847580"/>
            <a:ext cx="2743200" cy="3651345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39756EAA-1A62-4F4A-8C89-FA04E8BB3D28}"/>
              </a:ext>
            </a:extLst>
          </p:cNvPr>
          <p:cNvSpPr/>
          <p:nvPr/>
        </p:nvSpPr>
        <p:spPr>
          <a:xfrm>
            <a:off x="4029781" y="3681412"/>
            <a:ext cx="819789" cy="6520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46D1660D-6E3B-48A6-B35D-9BB8A6044A0D}"/>
              </a:ext>
            </a:extLst>
          </p:cNvPr>
          <p:cNvSpPr/>
          <p:nvPr/>
        </p:nvSpPr>
        <p:spPr>
          <a:xfrm>
            <a:off x="7792278" y="3589867"/>
            <a:ext cx="761296" cy="5713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2381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F3EFC98-0AD0-42A9-9403-389F3E0BA99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210" y="321734"/>
            <a:ext cx="5164747" cy="290517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84B9256-0FAB-4347-BF95-049ED414DC1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752" y="3631096"/>
            <a:ext cx="4907662" cy="276056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99448F2-0E5B-42DA-B2D1-11A14E947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E8A7552-20E1-4F34-ADAB-C1DB6634D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7416C32-F397-4A66-A875-827A59867D8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" r="-3" b="5392"/>
          <a:stretch/>
        </p:blipFill>
        <p:spPr>
          <a:xfrm>
            <a:off x="6308034" y="1913399"/>
            <a:ext cx="5426764" cy="288659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6C636A4-D479-40C7-8630-D99271703701}"/>
              </a:ext>
            </a:extLst>
          </p:cNvPr>
          <p:cNvSpPr/>
          <p:nvPr/>
        </p:nvSpPr>
        <p:spPr>
          <a:xfrm>
            <a:off x="6690397" y="686665"/>
            <a:ext cx="29193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Doctor to Medical Supplier</a:t>
            </a:r>
          </a:p>
        </p:txBody>
      </p:sp>
      <p:sp>
        <p:nvSpPr>
          <p:cNvPr id="8" name="Arrow: Left 7">
            <a:extLst>
              <a:ext uri="{FF2B5EF4-FFF2-40B4-BE49-F238E27FC236}">
                <a16:creationId xmlns:a16="http://schemas.microsoft.com/office/drawing/2014/main" id="{3D7BCA75-5B24-4282-B4E1-D2D57D1D1906}"/>
              </a:ext>
            </a:extLst>
          </p:cNvPr>
          <p:cNvSpPr/>
          <p:nvPr/>
        </p:nvSpPr>
        <p:spPr>
          <a:xfrm>
            <a:off x="5394763" y="4315358"/>
            <a:ext cx="978408" cy="48463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Up 9">
            <a:extLst>
              <a:ext uri="{FF2B5EF4-FFF2-40B4-BE49-F238E27FC236}">
                <a16:creationId xmlns:a16="http://schemas.microsoft.com/office/drawing/2014/main" id="{4687C06B-BC87-4FCB-B820-8D0ACD06D944}"/>
              </a:ext>
            </a:extLst>
          </p:cNvPr>
          <p:cNvSpPr/>
          <p:nvPr/>
        </p:nvSpPr>
        <p:spPr>
          <a:xfrm>
            <a:off x="2756452" y="2915478"/>
            <a:ext cx="689113" cy="834887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8018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90A61547-2555-4DE2-A37F-A53E549174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C2447E0-8F0D-479C-94E4-82BC8EB68C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1F943397-DCDD-44CB-BBA9-9510B7698D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23">
              <a:extLst>
                <a:ext uri="{FF2B5EF4-FFF2-40B4-BE49-F238E27FC236}">
                  <a16:creationId xmlns:a16="http://schemas.microsoft.com/office/drawing/2014/main" id="{E2630ADC-31DB-4C48-AC4A-DAAE5A7B8E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5">
              <a:extLst>
                <a:ext uri="{FF2B5EF4-FFF2-40B4-BE49-F238E27FC236}">
                  <a16:creationId xmlns:a16="http://schemas.microsoft.com/office/drawing/2014/main" id="{2CA5C44E-F54E-47E0-8989-4D8686B33C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FF54E15E-830B-4375-A239-4C51954DEA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7">
              <a:extLst>
                <a:ext uri="{FF2B5EF4-FFF2-40B4-BE49-F238E27FC236}">
                  <a16:creationId xmlns:a16="http://schemas.microsoft.com/office/drawing/2014/main" id="{CB37E322-FF7E-4872-BD6B-50A48CBEA5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8">
              <a:extLst>
                <a:ext uri="{FF2B5EF4-FFF2-40B4-BE49-F238E27FC236}">
                  <a16:creationId xmlns:a16="http://schemas.microsoft.com/office/drawing/2014/main" id="{710D0C1E-D2F8-45B2-AE14-1AC8E976F7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9">
              <a:extLst>
                <a:ext uri="{FF2B5EF4-FFF2-40B4-BE49-F238E27FC236}">
                  <a16:creationId xmlns:a16="http://schemas.microsoft.com/office/drawing/2014/main" id="{3216331B-17D0-4167-ABD2-B2198058C2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A53A7A96-3806-4BB3-91DE-6EED48AC78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F8C2B86C-EE71-466E-8991-503F9C9C1B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911D65E8-4842-414D-B6D4-96A3627BB8F9}"/>
              </a:ext>
            </a:extLst>
          </p:cNvPr>
          <p:cNvSpPr/>
          <p:nvPr/>
        </p:nvSpPr>
        <p:spPr>
          <a:xfrm>
            <a:off x="468946" y="96787"/>
            <a:ext cx="8288035" cy="109505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en-US" sz="3200" dirty="0" err="1">
                <a:ln w="0"/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Funtionality</a:t>
            </a:r>
            <a:endParaRPr lang="en-US" sz="3200" dirty="0">
              <a:ln w="0"/>
              <a:solidFill>
                <a:schemeClr val="accent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lt"/>
              <a:ea typeface="+mj-ea"/>
              <a:cs typeface="+mj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C62CD1-0128-41B3-AFE3-813EFD69DB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965" y="1459731"/>
            <a:ext cx="9077183" cy="5105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6313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CB4874B-A085-4B68-95DD-766C5798D2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515" y="1241528"/>
            <a:ext cx="9336960" cy="525203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4EA638E-6D5D-4ED5-93BA-5C969BF444FE}"/>
              </a:ext>
            </a:extLst>
          </p:cNvPr>
          <p:cNvSpPr/>
          <p:nvPr/>
        </p:nvSpPr>
        <p:spPr>
          <a:xfrm>
            <a:off x="4185701" y="607152"/>
            <a:ext cx="239360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en-US" sz="3200" dirty="0" err="1">
                <a:ln w="0"/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Funtionality</a:t>
            </a:r>
            <a:endParaRPr lang="en-US" sz="3200" dirty="0">
              <a:ln w="0"/>
              <a:solidFill>
                <a:schemeClr val="accent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883069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9847B34-99F3-41CA-9B95-69D536549492}"/>
              </a:ext>
            </a:extLst>
          </p:cNvPr>
          <p:cNvSpPr txBox="1"/>
          <p:nvPr/>
        </p:nvSpPr>
        <p:spPr>
          <a:xfrm>
            <a:off x="965200" y="2600960"/>
            <a:ext cx="86258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6341422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954094" y="115910"/>
            <a:ext cx="563987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Problem Statement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32566" y="1233386"/>
            <a:ext cx="11740715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In USA millions of children suffer from obesity, depression, anxiety, stress, </a:t>
            </a:r>
          </a:p>
          <a:p>
            <a:r>
              <a:rPr lang="en-US" sz="2400" b="1" dirty="0"/>
              <a:t>ADHD or a host of other mental health issues. These issues are leading to </a:t>
            </a:r>
          </a:p>
          <a:p>
            <a:r>
              <a:rPr lang="en-US" sz="2400" b="1" dirty="0"/>
              <a:t>suicides in younger teenagers. </a:t>
            </a:r>
          </a:p>
          <a:p>
            <a:endParaRPr lang="en-US" sz="2400" b="1" dirty="0"/>
          </a:p>
          <a:p>
            <a:r>
              <a:rPr lang="en-US" sz="2400" b="1" dirty="0"/>
              <a:t>Suicide is the third leading cause of death of individuals aged from 10 to 14.</a:t>
            </a:r>
          </a:p>
          <a:p>
            <a:endParaRPr lang="en-US" sz="2400" b="1" dirty="0"/>
          </a:p>
          <a:p>
            <a:r>
              <a:rPr lang="en-US" sz="2400" b="1" dirty="0"/>
              <a:t>Sporadically, children are deprived of their parent’s attention because of </a:t>
            </a:r>
          </a:p>
          <a:p>
            <a:r>
              <a:rPr lang="en-US" sz="2400" b="1" dirty="0"/>
              <a:t>their parent’s busy schedule.</a:t>
            </a:r>
          </a:p>
          <a:p>
            <a:endParaRPr lang="en-US" sz="2400" b="1" dirty="0"/>
          </a:p>
          <a:p>
            <a:r>
              <a:rPr lang="en-US" sz="2400" b="1" dirty="0"/>
              <a:t>Our aim of the application is to detect these behaviors of children early in </a:t>
            </a:r>
          </a:p>
          <a:p>
            <a:r>
              <a:rPr lang="en-US" sz="2400" b="1" dirty="0"/>
              <a:t>their life by performing regular medical camps in the schools that are organized</a:t>
            </a:r>
          </a:p>
          <a:p>
            <a:r>
              <a:rPr lang="en-US" sz="2400" b="1" dirty="0"/>
              <a:t>by State run hospitals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516501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146345" y="-149352"/>
            <a:ext cx="564173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Approach following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90659" y="444834"/>
            <a:ext cx="11410682" cy="7017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rgbClr val="00B0F0"/>
                </a:solidFill>
              </a:rPr>
              <a:t>The Nurse in Medical Booth will do the basic check up on students(patients) and will report to Doctor in Medical Camp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rgbClr val="00B0F0"/>
                </a:solidFill>
              </a:rPr>
              <a:t>The Nurse can admit patients to the Camp Medical Room if needed.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rgbClr val="00B0F0"/>
                </a:solidFill>
              </a:rPr>
              <a:t>The Nurse can also request the following to the Medical Drive Manager alerted via email too:</a:t>
            </a:r>
          </a:p>
          <a:p>
            <a:pPr marL="800100" lvl="1" indent="-342900">
              <a:buFontTx/>
              <a:buAutoNum type="arabicPeriod"/>
            </a:pPr>
            <a:r>
              <a:rPr lang="en-IN" dirty="0">
                <a:solidFill>
                  <a:srgbClr val="00B0F0"/>
                </a:solidFill>
              </a:rPr>
              <a:t>Beds 2. Apply Leave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rgbClr val="00B0F0"/>
                </a:solidFill>
              </a:rPr>
              <a:t>In case of Emergencies the nurse can directly contact the  Doctors at the Medical Camps:</a:t>
            </a:r>
          </a:p>
          <a:p>
            <a:pPr marL="800100" lvl="1" indent="-342900">
              <a:buAutoNum type="arabicPeriod"/>
            </a:pPr>
            <a:r>
              <a:rPr lang="en-IN" dirty="0">
                <a:solidFill>
                  <a:srgbClr val="00B0F0"/>
                </a:solidFill>
              </a:rPr>
              <a:t>Extra Medical Staff  2. Beds</a:t>
            </a:r>
          </a:p>
          <a:p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rgbClr val="00B050"/>
                </a:solidFill>
              </a:rPr>
              <a:t>The Medical Drive Manager  will further send requests to Medical Camp Doctors or food Suppliers: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IN" dirty="0">
                <a:solidFill>
                  <a:srgbClr val="00B050"/>
                </a:solidFill>
              </a:rPr>
              <a:t>Relieving Nurse 2. Medical Supplies for the Camp 3. Moving patients to Medical Camp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rgbClr val="00B050"/>
                </a:solidFill>
              </a:rPr>
              <a:t>They are also responsible for requesting Food Supplies from Food Supplier and managing the Camps Food Inventory.</a:t>
            </a:r>
          </a:p>
          <a:p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accent2">
                    <a:lumMod val="75000"/>
                  </a:schemeClr>
                </a:solidFill>
              </a:rPr>
              <a:t>The Doctor will process all the request forwarded by Medical Drive Manager and emergency requests forwarded by Nurse.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accent2">
                    <a:lumMod val="75000"/>
                  </a:schemeClr>
                </a:solidFill>
              </a:rPr>
              <a:t>Doctor is also responsible for managing the inventory for medical supplies and request the same from medical suppliers.</a:t>
            </a:r>
          </a:p>
          <a:p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accent4">
                    <a:lumMod val="75000"/>
                  </a:schemeClr>
                </a:solidFill>
              </a:rPr>
              <a:t>The Food Suppliers addresses the requests from Medical Drive Manager and Supplies items from their own Inventory.</a:t>
            </a:r>
          </a:p>
          <a:p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rgbClr val="7030A0"/>
                </a:solidFill>
              </a:rPr>
              <a:t>The Medical Suppliers addresses the requests from Doctors and Supplies items from their own Inventory.</a:t>
            </a:r>
          </a:p>
          <a:p>
            <a:r>
              <a:rPr lang="en-IN" dirty="0"/>
              <a:t> </a:t>
            </a:r>
          </a:p>
          <a:p>
            <a:r>
              <a:rPr lang="en-IN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25667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0B3C11AF-07B9-4E9A-A9B0-7605E84DBEF5}"/>
              </a:ext>
            </a:extLst>
          </p:cNvPr>
          <p:cNvSpPr/>
          <p:nvPr/>
        </p:nvSpPr>
        <p:spPr>
          <a:xfrm>
            <a:off x="4651512" y="1083654"/>
            <a:ext cx="1126435" cy="1736035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7E6AC33-5F22-4F2F-97F1-41EF84BD214B}"/>
              </a:ext>
            </a:extLst>
          </p:cNvPr>
          <p:cNvSpPr/>
          <p:nvPr/>
        </p:nvSpPr>
        <p:spPr>
          <a:xfrm>
            <a:off x="4651513" y="2819689"/>
            <a:ext cx="1126435" cy="17360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Medical Booth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57DDB0-3734-4B96-A894-3E9BE6B1B3F8}"/>
              </a:ext>
            </a:extLst>
          </p:cNvPr>
          <p:cNvSpPr txBox="1"/>
          <p:nvPr/>
        </p:nvSpPr>
        <p:spPr>
          <a:xfrm>
            <a:off x="6062868" y="2819689"/>
            <a:ext cx="112643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Has Nurse and Medical Drive Manager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CF97B5-612F-42C4-9342-66D820EEB0ED}"/>
              </a:ext>
            </a:extLst>
          </p:cNvPr>
          <p:cNvSpPr txBox="1"/>
          <p:nvPr/>
        </p:nvSpPr>
        <p:spPr>
          <a:xfrm>
            <a:off x="10707756" y="2725050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Has Doctor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626BECF-9F7E-49DA-B063-326B4DD39E55}"/>
              </a:ext>
            </a:extLst>
          </p:cNvPr>
          <p:cNvCxnSpPr/>
          <p:nvPr/>
        </p:nvCxnSpPr>
        <p:spPr>
          <a:xfrm>
            <a:off x="2279375" y="2909716"/>
            <a:ext cx="17625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CA014AD-24DD-4530-ACF6-0598521066FB}"/>
              </a:ext>
            </a:extLst>
          </p:cNvPr>
          <p:cNvSpPr txBox="1"/>
          <p:nvPr/>
        </p:nvSpPr>
        <p:spPr>
          <a:xfrm>
            <a:off x="2279375" y="3359425"/>
            <a:ext cx="176253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Student comes to Medical Booth here basic checkup by Nurse.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FDD4CB0-F855-4550-9296-40A8979164CD}"/>
              </a:ext>
            </a:extLst>
          </p:cNvPr>
          <p:cNvCxnSpPr/>
          <p:nvPr/>
        </p:nvCxnSpPr>
        <p:spPr>
          <a:xfrm>
            <a:off x="7527234" y="3061251"/>
            <a:ext cx="163001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A033CEA-0B5D-4AC7-BAAF-DF680F788E42}"/>
              </a:ext>
            </a:extLst>
          </p:cNvPr>
          <p:cNvSpPr txBox="1"/>
          <p:nvPr/>
        </p:nvSpPr>
        <p:spPr>
          <a:xfrm>
            <a:off x="7679632" y="3359425"/>
            <a:ext cx="155050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Student then forwarded to Doctor for further treatment by Doctor in Medical Camp.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839A081-AE71-470A-89C8-F6212D7C7344}"/>
              </a:ext>
            </a:extLst>
          </p:cNvPr>
          <p:cNvSpPr/>
          <p:nvPr/>
        </p:nvSpPr>
        <p:spPr>
          <a:xfrm>
            <a:off x="609598" y="2819688"/>
            <a:ext cx="1126435" cy="17360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School</a:t>
            </a:r>
          </a:p>
        </p:txBody>
      </p: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5EA96C38-4BB1-4F03-8961-468025F5FD6B}"/>
              </a:ext>
            </a:extLst>
          </p:cNvPr>
          <p:cNvSpPr/>
          <p:nvPr/>
        </p:nvSpPr>
        <p:spPr>
          <a:xfrm>
            <a:off x="609598" y="1083654"/>
            <a:ext cx="1126435" cy="1736035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6F5436-C001-4B63-B38B-67D227AC68F6}"/>
              </a:ext>
            </a:extLst>
          </p:cNvPr>
          <p:cNvSpPr/>
          <p:nvPr/>
        </p:nvSpPr>
        <p:spPr>
          <a:xfrm>
            <a:off x="9369286" y="2819689"/>
            <a:ext cx="1126435" cy="17360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Medical Booth</a:t>
            </a:r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59BC0DAC-0403-4655-B5D9-D5ECE8735D58}"/>
              </a:ext>
            </a:extLst>
          </p:cNvPr>
          <p:cNvSpPr/>
          <p:nvPr/>
        </p:nvSpPr>
        <p:spPr>
          <a:xfrm>
            <a:off x="9369285" y="1083654"/>
            <a:ext cx="1126435" cy="1736035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44F6852-187C-4A9D-9B78-E48F47EDF6AB}"/>
              </a:ext>
            </a:extLst>
          </p:cNvPr>
          <p:cNvSpPr/>
          <p:nvPr/>
        </p:nvSpPr>
        <p:spPr>
          <a:xfrm>
            <a:off x="1563758" y="461377"/>
            <a:ext cx="734170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Flow</a:t>
            </a:r>
          </a:p>
        </p:txBody>
      </p:sp>
    </p:spTree>
    <p:extLst>
      <p:ext uri="{BB962C8B-B14F-4D97-AF65-F5344CB8AC3E}">
        <p14:creationId xmlns:p14="http://schemas.microsoft.com/office/powerpoint/2010/main" val="16944009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220594" y="159740"/>
            <a:ext cx="487505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Design/Use Case</a:t>
            </a:r>
          </a:p>
        </p:txBody>
      </p:sp>
      <p:sp>
        <p:nvSpPr>
          <p:cNvPr id="45" name="Cross 44">
            <a:extLst>
              <a:ext uri="{FF2B5EF4-FFF2-40B4-BE49-F238E27FC236}">
                <a16:creationId xmlns:a16="http://schemas.microsoft.com/office/drawing/2014/main" id="{32520884-7B4D-472B-89D7-397D0EF672C9}"/>
              </a:ext>
            </a:extLst>
          </p:cNvPr>
          <p:cNvSpPr/>
          <p:nvPr/>
        </p:nvSpPr>
        <p:spPr>
          <a:xfrm>
            <a:off x="4795673" y="4954317"/>
            <a:ext cx="1719725" cy="1524860"/>
          </a:xfrm>
          <a:prstGeom prst="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Doctor</a:t>
            </a:r>
          </a:p>
        </p:txBody>
      </p:sp>
      <p:sp>
        <p:nvSpPr>
          <p:cNvPr id="46" name="Cross 45">
            <a:extLst>
              <a:ext uri="{FF2B5EF4-FFF2-40B4-BE49-F238E27FC236}">
                <a16:creationId xmlns:a16="http://schemas.microsoft.com/office/drawing/2014/main" id="{F142C78E-D04A-47B7-8A3A-47A6B7A5B0AE}"/>
              </a:ext>
            </a:extLst>
          </p:cNvPr>
          <p:cNvSpPr/>
          <p:nvPr/>
        </p:nvSpPr>
        <p:spPr>
          <a:xfrm>
            <a:off x="2734492" y="1384664"/>
            <a:ext cx="1878888" cy="1762012"/>
          </a:xfrm>
          <a:prstGeom prst="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Medical Drive Manager</a:t>
            </a:r>
          </a:p>
        </p:txBody>
      </p:sp>
      <p:sp>
        <p:nvSpPr>
          <p:cNvPr id="47" name="Cross 46">
            <a:extLst>
              <a:ext uri="{FF2B5EF4-FFF2-40B4-BE49-F238E27FC236}">
                <a16:creationId xmlns:a16="http://schemas.microsoft.com/office/drawing/2014/main" id="{A5FB4F9A-66E4-47E2-97AD-027315BF3175}"/>
              </a:ext>
            </a:extLst>
          </p:cNvPr>
          <p:cNvSpPr/>
          <p:nvPr/>
        </p:nvSpPr>
        <p:spPr>
          <a:xfrm>
            <a:off x="325955" y="3283131"/>
            <a:ext cx="1463745" cy="1296415"/>
          </a:xfrm>
          <a:prstGeom prst="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Nurse</a:t>
            </a: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1D15F63D-D9D1-4A2A-98A0-867712DC50DD}"/>
              </a:ext>
            </a:extLst>
          </p:cNvPr>
          <p:cNvSpPr/>
          <p:nvPr/>
        </p:nvSpPr>
        <p:spPr>
          <a:xfrm>
            <a:off x="6975566" y="1489166"/>
            <a:ext cx="2481942" cy="12643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Food Supplier</a:t>
            </a: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CE331E8D-3999-4195-A03F-47DA58275950}"/>
              </a:ext>
            </a:extLst>
          </p:cNvPr>
          <p:cNvSpPr/>
          <p:nvPr/>
        </p:nvSpPr>
        <p:spPr>
          <a:xfrm>
            <a:off x="8203474" y="3662595"/>
            <a:ext cx="2240649" cy="11085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Medical Supplier</a:t>
            </a:r>
          </a:p>
        </p:txBody>
      </p:sp>
      <p:sp>
        <p:nvSpPr>
          <p:cNvPr id="50" name="Arrow: Right 49">
            <a:extLst>
              <a:ext uri="{FF2B5EF4-FFF2-40B4-BE49-F238E27FC236}">
                <a16:creationId xmlns:a16="http://schemas.microsoft.com/office/drawing/2014/main" id="{D7EB7C34-93BB-414F-A33D-C42C9005452B}"/>
              </a:ext>
            </a:extLst>
          </p:cNvPr>
          <p:cNvSpPr/>
          <p:nvPr/>
        </p:nvSpPr>
        <p:spPr>
          <a:xfrm rot="19725177">
            <a:off x="1765264" y="3030385"/>
            <a:ext cx="1178402" cy="396574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Arrow: Right 50">
            <a:extLst>
              <a:ext uri="{FF2B5EF4-FFF2-40B4-BE49-F238E27FC236}">
                <a16:creationId xmlns:a16="http://schemas.microsoft.com/office/drawing/2014/main" id="{13968FF7-1C19-4393-AAFB-05D6810CE8FE}"/>
              </a:ext>
            </a:extLst>
          </p:cNvPr>
          <p:cNvSpPr/>
          <p:nvPr/>
        </p:nvSpPr>
        <p:spPr>
          <a:xfrm rot="758679">
            <a:off x="1627745" y="5013967"/>
            <a:ext cx="2978345" cy="396574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Arrow: Right 53">
            <a:extLst>
              <a:ext uri="{FF2B5EF4-FFF2-40B4-BE49-F238E27FC236}">
                <a16:creationId xmlns:a16="http://schemas.microsoft.com/office/drawing/2014/main" id="{B1F6C439-8C8D-4746-8D30-462E0D96D62E}"/>
              </a:ext>
            </a:extLst>
          </p:cNvPr>
          <p:cNvSpPr/>
          <p:nvPr/>
        </p:nvSpPr>
        <p:spPr>
          <a:xfrm rot="19954683">
            <a:off x="6603733" y="4891464"/>
            <a:ext cx="1606754" cy="418283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Arrow: Right 54">
            <a:extLst>
              <a:ext uri="{FF2B5EF4-FFF2-40B4-BE49-F238E27FC236}">
                <a16:creationId xmlns:a16="http://schemas.microsoft.com/office/drawing/2014/main" id="{A0FEE321-2782-4BAD-AD26-4F5AB17DC3E9}"/>
              </a:ext>
            </a:extLst>
          </p:cNvPr>
          <p:cNvSpPr/>
          <p:nvPr/>
        </p:nvSpPr>
        <p:spPr>
          <a:xfrm>
            <a:off x="4795673" y="2250315"/>
            <a:ext cx="1719725" cy="396574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Arrow: Right 55">
            <a:extLst>
              <a:ext uri="{FF2B5EF4-FFF2-40B4-BE49-F238E27FC236}">
                <a16:creationId xmlns:a16="http://schemas.microsoft.com/office/drawing/2014/main" id="{5529CE43-CA9E-4D67-B073-F0CD0D67FEF5}"/>
              </a:ext>
            </a:extLst>
          </p:cNvPr>
          <p:cNvSpPr/>
          <p:nvPr/>
        </p:nvSpPr>
        <p:spPr>
          <a:xfrm rot="3077178">
            <a:off x="4328664" y="3667669"/>
            <a:ext cx="1845621" cy="396574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0760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220594" y="159740"/>
            <a:ext cx="487505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Design/Use Case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68799BB-7991-4397-A79B-46920E648315}"/>
              </a:ext>
            </a:extLst>
          </p:cNvPr>
          <p:cNvSpPr/>
          <p:nvPr/>
        </p:nvSpPr>
        <p:spPr>
          <a:xfrm>
            <a:off x="443287" y="2341607"/>
            <a:ext cx="2253107" cy="5391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Book Beds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DACAB757-C9B7-4956-9298-DF05DCBA4DC5}"/>
              </a:ext>
            </a:extLst>
          </p:cNvPr>
          <p:cNvSpPr/>
          <p:nvPr/>
        </p:nvSpPr>
        <p:spPr>
          <a:xfrm>
            <a:off x="443287" y="3105902"/>
            <a:ext cx="2253107" cy="9648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dirty="0"/>
              <a:t>Process or Request to Medical Drive Manager (Beds Needed OR Apply Leave)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465E09B-D2C8-4730-8106-D75C6FCC61B4}"/>
              </a:ext>
            </a:extLst>
          </p:cNvPr>
          <p:cNvSpPr/>
          <p:nvPr/>
        </p:nvSpPr>
        <p:spPr>
          <a:xfrm>
            <a:off x="443286" y="4235373"/>
            <a:ext cx="2253107" cy="6761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dirty="0"/>
              <a:t>Emergency Request to Doctor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3C277D1-6071-4A87-8D64-83FD6B6025FE}"/>
              </a:ext>
            </a:extLst>
          </p:cNvPr>
          <p:cNvSpPr/>
          <p:nvPr/>
        </p:nvSpPr>
        <p:spPr>
          <a:xfrm>
            <a:off x="349667" y="1802675"/>
            <a:ext cx="2453491" cy="3646138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2DD3C23-D489-4A0E-8FD6-9F76BB59B0BC}"/>
              </a:ext>
            </a:extLst>
          </p:cNvPr>
          <p:cNvSpPr txBox="1"/>
          <p:nvPr/>
        </p:nvSpPr>
        <p:spPr>
          <a:xfrm>
            <a:off x="752449" y="2001028"/>
            <a:ext cx="17803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u="sng" dirty="0">
                <a:solidFill>
                  <a:schemeClr val="accent1">
                    <a:lumMod val="50000"/>
                  </a:schemeClr>
                </a:solidFill>
              </a:rPr>
              <a:t>Nurse Screen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3FAE3D0-11BA-48F9-8DCA-44C772FDCBC8}"/>
              </a:ext>
            </a:extLst>
          </p:cNvPr>
          <p:cNvSpPr/>
          <p:nvPr/>
        </p:nvSpPr>
        <p:spPr>
          <a:xfrm>
            <a:off x="2997709" y="2513478"/>
            <a:ext cx="2398634" cy="3388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Check or Book Beds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F7EAFFE-D9D0-4618-AD6A-1DF9FB647CFC}"/>
              </a:ext>
            </a:extLst>
          </p:cNvPr>
          <p:cNvSpPr/>
          <p:nvPr/>
        </p:nvSpPr>
        <p:spPr>
          <a:xfrm>
            <a:off x="2977403" y="3777435"/>
            <a:ext cx="2407257" cy="5173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Request to Food Supplier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53AD6CD4-FC4B-438D-B57D-076B2581E099}"/>
              </a:ext>
            </a:extLst>
          </p:cNvPr>
          <p:cNvSpPr/>
          <p:nvPr/>
        </p:nvSpPr>
        <p:spPr>
          <a:xfrm>
            <a:off x="2996861" y="4403249"/>
            <a:ext cx="2398634" cy="6761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Request or Process Another Medical Drive Manager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C6AA1F4-779A-4736-872E-8F94B9CD1985}"/>
              </a:ext>
            </a:extLst>
          </p:cNvPr>
          <p:cNvSpPr/>
          <p:nvPr/>
        </p:nvSpPr>
        <p:spPr>
          <a:xfrm>
            <a:off x="2889096" y="1802675"/>
            <a:ext cx="2583873" cy="3646138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F37D7FB-51F1-4C28-8953-A5A24BB8335D}"/>
              </a:ext>
            </a:extLst>
          </p:cNvPr>
          <p:cNvSpPr txBox="1"/>
          <p:nvPr/>
        </p:nvSpPr>
        <p:spPr>
          <a:xfrm>
            <a:off x="2773868" y="2154917"/>
            <a:ext cx="28661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u="sng" dirty="0">
                <a:solidFill>
                  <a:schemeClr val="accent1">
                    <a:lumMod val="50000"/>
                  </a:schemeClr>
                </a:solidFill>
              </a:rPr>
              <a:t>Medical Drive Manager Screen:</a:t>
            </a:r>
          </a:p>
          <a:p>
            <a:pPr algn="ctr"/>
            <a:endParaRPr lang="en-US" sz="1400" u="sng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2FACADE-8F98-436D-86E7-A7C89DB6CF53}"/>
              </a:ext>
            </a:extLst>
          </p:cNvPr>
          <p:cNvSpPr/>
          <p:nvPr/>
        </p:nvSpPr>
        <p:spPr>
          <a:xfrm>
            <a:off x="5690895" y="2692936"/>
            <a:ext cx="2398634" cy="3557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Request to Medical supplier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9C69DA35-6A3F-49F2-AFC6-903B93B0631F}"/>
              </a:ext>
            </a:extLst>
          </p:cNvPr>
          <p:cNvSpPr/>
          <p:nvPr/>
        </p:nvSpPr>
        <p:spPr>
          <a:xfrm>
            <a:off x="5690895" y="2155999"/>
            <a:ext cx="2398634" cy="4800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dirty="0"/>
              <a:t>Process Request from Medical drive Manager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740D0D9-3F4C-452D-87AE-2754DC7AE836}"/>
              </a:ext>
            </a:extLst>
          </p:cNvPr>
          <p:cNvSpPr/>
          <p:nvPr/>
        </p:nvSpPr>
        <p:spPr>
          <a:xfrm>
            <a:off x="5690895" y="3155171"/>
            <a:ext cx="2398634" cy="3423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Process Emergency Request from Nurse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B1D9ED3-E8BA-4BE7-A576-9331FF08F7BA}"/>
              </a:ext>
            </a:extLst>
          </p:cNvPr>
          <p:cNvSpPr/>
          <p:nvPr/>
        </p:nvSpPr>
        <p:spPr>
          <a:xfrm>
            <a:off x="5640041" y="1809689"/>
            <a:ext cx="2583873" cy="1794344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9EEEE11-8A34-44BD-898C-C4EDA85C40BA}"/>
              </a:ext>
            </a:extLst>
          </p:cNvPr>
          <p:cNvSpPr txBox="1"/>
          <p:nvPr/>
        </p:nvSpPr>
        <p:spPr>
          <a:xfrm>
            <a:off x="5939564" y="1863254"/>
            <a:ext cx="17803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u="sng" dirty="0">
                <a:solidFill>
                  <a:schemeClr val="accent1">
                    <a:lumMod val="50000"/>
                  </a:schemeClr>
                </a:solidFill>
              </a:rPr>
              <a:t>Doctor Screen: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580E4E8-5759-428F-AF81-75A311894A05}"/>
              </a:ext>
            </a:extLst>
          </p:cNvPr>
          <p:cNvSpPr/>
          <p:nvPr/>
        </p:nvSpPr>
        <p:spPr>
          <a:xfrm>
            <a:off x="2996861" y="2905943"/>
            <a:ext cx="2398634" cy="3388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Request from Nurse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467401E0-0459-4089-89FE-D092256775BD}"/>
              </a:ext>
            </a:extLst>
          </p:cNvPr>
          <p:cNvSpPr/>
          <p:nvPr/>
        </p:nvSpPr>
        <p:spPr>
          <a:xfrm>
            <a:off x="3026040" y="3330116"/>
            <a:ext cx="2398634" cy="3388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Request To Doctor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023CA1D1-DDBB-4781-9FF5-CF98B3E66B44}"/>
              </a:ext>
            </a:extLst>
          </p:cNvPr>
          <p:cNvSpPr/>
          <p:nvPr/>
        </p:nvSpPr>
        <p:spPr>
          <a:xfrm>
            <a:off x="5706266" y="4632260"/>
            <a:ext cx="2398634" cy="3557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Create Food Inventory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1A51D3A6-46CE-4C94-B7CE-BD9CDE1401BA}"/>
              </a:ext>
            </a:extLst>
          </p:cNvPr>
          <p:cNvSpPr/>
          <p:nvPr/>
        </p:nvSpPr>
        <p:spPr>
          <a:xfrm>
            <a:off x="5706266" y="4095323"/>
            <a:ext cx="2398634" cy="4800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dirty="0"/>
              <a:t>Process Request from Medical Drive Manager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6710237-8236-4EF8-B443-EFE7FF64EFC1}"/>
              </a:ext>
            </a:extLst>
          </p:cNvPr>
          <p:cNvSpPr/>
          <p:nvPr/>
        </p:nvSpPr>
        <p:spPr>
          <a:xfrm>
            <a:off x="5640041" y="3729585"/>
            <a:ext cx="2583873" cy="1719228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6CD6A6C-9460-447E-9979-B77806293150}"/>
              </a:ext>
            </a:extLst>
          </p:cNvPr>
          <p:cNvSpPr txBox="1"/>
          <p:nvPr/>
        </p:nvSpPr>
        <p:spPr>
          <a:xfrm>
            <a:off x="5830601" y="3742889"/>
            <a:ext cx="21499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u="sng" dirty="0">
                <a:solidFill>
                  <a:schemeClr val="accent1">
                    <a:lumMod val="50000"/>
                  </a:schemeClr>
                </a:solidFill>
              </a:rPr>
              <a:t>Food Supplier Screen: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627F7D39-EB29-4CA3-BE08-3A82BE27EBFC}"/>
              </a:ext>
            </a:extLst>
          </p:cNvPr>
          <p:cNvSpPr/>
          <p:nvPr/>
        </p:nvSpPr>
        <p:spPr>
          <a:xfrm>
            <a:off x="8389052" y="2710998"/>
            <a:ext cx="2398634" cy="3557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Create Medical Inventory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E1E8FBC1-CA16-4D65-A3D7-6DF192F043A7}"/>
              </a:ext>
            </a:extLst>
          </p:cNvPr>
          <p:cNvSpPr/>
          <p:nvPr/>
        </p:nvSpPr>
        <p:spPr>
          <a:xfrm>
            <a:off x="8389052" y="2174061"/>
            <a:ext cx="2398634" cy="4800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dirty="0"/>
              <a:t>Process Request from Doctor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867AC88-1407-46D6-B7CA-D161A683F56C}"/>
              </a:ext>
            </a:extLst>
          </p:cNvPr>
          <p:cNvSpPr/>
          <p:nvPr/>
        </p:nvSpPr>
        <p:spPr>
          <a:xfrm>
            <a:off x="8338198" y="1809689"/>
            <a:ext cx="2583873" cy="1345482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66FD781-7C8B-4823-B9FE-A7140B795A50}"/>
              </a:ext>
            </a:extLst>
          </p:cNvPr>
          <p:cNvSpPr txBox="1"/>
          <p:nvPr/>
        </p:nvSpPr>
        <p:spPr>
          <a:xfrm>
            <a:off x="8480497" y="1847140"/>
            <a:ext cx="21499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u="sng" dirty="0">
                <a:solidFill>
                  <a:schemeClr val="accent1">
                    <a:lumMod val="50000"/>
                  </a:schemeClr>
                </a:solidFill>
              </a:rPr>
              <a:t>Medical Supplier Screen:</a:t>
            </a:r>
          </a:p>
        </p:txBody>
      </p:sp>
    </p:spTree>
    <p:extLst>
      <p:ext uri="{BB962C8B-B14F-4D97-AF65-F5344CB8AC3E}">
        <p14:creationId xmlns:p14="http://schemas.microsoft.com/office/powerpoint/2010/main" val="23081369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3217450" y="77052"/>
            <a:ext cx="302679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Object Model</a:t>
            </a:r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4ED6686B-500A-4507-9A9B-100E98BAF7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9120" y="784938"/>
            <a:ext cx="6536597" cy="6073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2776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1CCE114-8091-4AC4-A20D-F767F8CAD08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5" r="-3" b="3124"/>
          <a:stretch/>
        </p:blipFill>
        <p:spPr>
          <a:xfrm>
            <a:off x="452701" y="618978"/>
            <a:ext cx="5175548" cy="27819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66ED6AB-D206-4FBE-A017-E2A8DEA257A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41" r="-3" b="-3"/>
          <a:stretch/>
        </p:blipFill>
        <p:spPr>
          <a:xfrm>
            <a:off x="6694717" y="618977"/>
            <a:ext cx="5175549" cy="27819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2A3FE45-283E-4805-BC7E-F83E0DA836D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" r="-3" b="5392"/>
          <a:stretch/>
        </p:blipFill>
        <p:spPr>
          <a:xfrm>
            <a:off x="321730" y="3783309"/>
            <a:ext cx="5175548" cy="275295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2A4DB75-0F6F-48BA-8AFA-327521D2C81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51" r="-3" b="2284"/>
          <a:stretch/>
        </p:blipFill>
        <p:spPr>
          <a:xfrm>
            <a:off x="6694716" y="3783308"/>
            <a:ext cx="5175549" cy="275295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CF47229-333E-4EF0-85C7-9B9579E10AC3}"/>
              </a:ext>
            </a:extLst>
          </p:cNvPr>
          <p:cNvSpPr/>
          <p:nvPr/>
        </p:nvSpPr>
        <p:spPr>
          <a:xfrm>
            <a:off x="3283216" y="137068"/>
            <a:ext cx="469006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ln w="0"/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Medical Drive Manager To Doctor</a:t>
            </a:r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EFD5AC7B-EC2D-4249-BDCC-6B2A575ECA64}"/>
              </a:ext>
            </a:extLst>
          </p:cNvPr>
          <p:cNvSpPr/>
          <p:nvPr/>
        </p:nvSpPr>
        <p:spPr>
          <a:xfrm>
            <a:off x="3048000" y="3400925"/>
            <a:ext cx="556591" cy="74700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2594808D-6B31-44D4-A060-14D3064B6867}"/>
              </a:ext>
            </a:extLst>
          </p:cNvPr>
          <p:cNvSpPr/>
          <p:nvPr/>
        </p:nvSpPr>
        <p:spPr>
          <a:xfrm>
            <a:off x="5497278" y="4627170"/>
            <a:ext cx="1197438" cy="4616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Up 14">
            <a:extLst>
              <a:ext uri="{FF2B5EF4-FFF2-40B4-BE49-F238E27FC236}">
                <a16:creationId xmlns:a16="http://schemas.microsoft.com/office/drawing/2014/main" id="{6B5AF28B-4042-44AF-BE57-D8CC61E6752D}"/>
              </a:ext>
            </a:extLst>
          </p:cNvPr>
          <p:cNvSpPr/>
          <p:nvPr/>
        </p:nvSpPr>
        <p:spPr>
          <a:xfrm>
            <a:off x="9329530" y="3149134"/>
            <a:ext cx="556591" cy="747005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0805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04D68F31-B717-405E-8FDA-18AB5EF2DD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B880E025-48FA-41BF-B643-0F8A44B909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8B9DE0C2-FDAC-4F0A-87F8-E88ECD0E2B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Rectangle 23">
              <a:extLst>
                <a:ext uri="{FF2B5EF4-FFF2-40B4-BE49-F238E27FC236}">
                  <a16:creationId xmlns:a16="http://schemas.microsoft.com/office/drawing/2014/main" id="{511C30BC-C353-4E3B-B27A-79E55CA451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Rectangle 25">
              <a:extLst>
                <a:ext uri="{FF2B5EF4-FFF2-40B4-BE49-F238E27FC236}">
                  <a16:creationId xmlns:a16="http://schemas.microsoft.com/office/drawing/2014/main" id="{476261E9-EE37-4446-8A99-BF1624CA46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2" name="Isosceles Triangle 41">
              <a:extLst>
                <a:ext uri="{FF2B5EF4-FFF2-40B4-BE49-F238E27FC236}">
                  <a16:creationId xmlns:a16="http://schemas.microsoft.com/office/drawing/2014/main" id="{ED67AA56-9A94-4774-8196-23D0C538DC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3" name="Rectangle 27">
              <a:extLst>
                <a:ext uri="{FF2B5EF4-FFF2-40B4-BE49-F238E27FC236}">
                  <a16:creationId xmlns:a16="http://schemas.microsoft.com/office/drawing/2014/main" id="{51ABDD58-0B98-40D3-8540-6BD3C22D2F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4" name="Rectangle 28">
              <a:extLst>
                <a:ext uri="{FF2B5EF4-FFF2-40B4-BE49-F238E27FC236}">
                  <a16:creationId xmlns:a16="http://schemas.microsoft.com/office/drawing/2014/main" id="{C1221CB9-937E-4D51-A315-FCDE0A7712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5" name="Rectangle 29">
              <a:extLst>
                <a:ext uri="{FF2B5EF4-FFF2-40B4-BE49-F238E27FC236}">
                  <a16:creationId xmlns:a16="http://schemas.microsoft.com/office/drawing/2014/main" id="{84AE7C0B-B7D8-4F7A-A31B-6704BC4A49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6" name="Isosceles Triangle 45">
              <a:extLst>
                <a:ext uri="{FF2B5EF4-FFF2-40B4-BE49-F238E27FC236}">
                  <a16:creationId xmlns:a16="http://schemas.microsoft.com/office/drawing/2014/main" id="{16AF0C9F-08B9-458B-B540-A8E3913DFC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7" name="Isosceles Triangle 46">
              <a:extLst>
                <a:ext uri="{FF2B5EF4-FFF2-40B4-BE49-F238E27FC236}">
                  <a16:creationId xmlns:a16="http://schemas.microsoft.com/office/drawing/2014/main" id="{6FD06311-3180-43A6-86B8-4D1F153FEF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2AC8D2A7-5775-401E-83F3-6D3D348CDAE1}"/>
              </a:ext>
            </a:extLst>
          </p:cNvPr>
          <p:cNvSpPr/>
          <p:nvPr/>
        </p:nvSpPr>
        <p:spPr>
          <a:xfrm>
            <a:off x="369190" y="490217"/>
            <a:ext cx="8546160" cy="70162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/>
          <a:p>
            <a:pPr algn="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dirty="0">
                <a:ln w="0"/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Nurse to medical Drive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2D8915BD-7538-4642-8BA9-1AA668F1DC7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7417" y="1249553"/>
            <a:ext cx="3867047" cy="2175213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855532D-ACEA-4152-A5BF-25EF936FCB3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4619" y="1249553"/>
            <a:ext cx="3867047" cy="2175213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35D089E3-48C4-404C-BC05-A792A312002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1790" y="3767048"/>
            <a:ext cx="4216716" cy="237190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1A9591F-AEA5-4778-81DE-BDDB87DA4F7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2610" y="3767049"/>
            <a:ext cx="4216714" cy="2371901"/>
          </a:xfrm>
          <a:prstGeom prst="rect">
            <a:avLst/>
          </a:prstGeom>
        </p:spPr>
      </p:pic>
      <p:sp>
        <p:nvSpPr>
          <p:cNvPr id="33" name="Arrow: Down 32">
            <a:extLst>
              <a:ext uri="{FF2B5EF4-FFF2-40B4-BE49-F238E27FC236}">
                <a16:creationId xmlns:a16="http://schemas.microsoft.com/office/drawing/2014/main" id="{865A94D5-9FF6-49E3-B457-826DA7BDC59B}"/>
              </a:ext>
            </a:extLst>
          </p:cNvPr>
          <p:cNvSpPr/>
          <p:nvPr/>
        </p:nvSpPr>
        <p:spPr>
          <a:xfrm>
            <a:off x="2829370" y="3291840"/>
            <a:ext cx="690084" cy="70162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5F744916-E42A-4F39-B6DC-8F2268F782D4}"/>
              </a:ext>
            </a:extLst>
          </p:cNvPr>
          <p:cNvSpPr/>
          <p:nvPr/>
        </p:nvSpPr>
        <p:spPr>
          <a:xfrm>
            <a:off x="5350590" y="4797287"/>
            <a:ext cx="1333204" cy="7016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Arrow: Up 34">
            <a:extLst>
              <a:ext uri="{FF2B5EF4-FFF2-40B4-BE49-F238E27FC236}">
                <a16:creationId xmlns:a16="http://schemas.microsoft.com/office/drawing/2014/main" id="{93826968-FBD7-4C4F-9460-FAF01B8EDD12}"/>
              </a:ext>
            </a:extLst>
          </p:cNvPr>
          <p:cNvSpPr/>
          <p:nvPr/>
        </p:nvSpPr>
        <p:spPr>
          <a:xfrm>
            <a:off x="8521148" y="3047998"/>
            <a:ext cx="394202" cy="945471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Arrow: Left 35">
            <a:extLst>
              <a:ext uri="{FF2B5EF4-FFF2-40B4-BE49-F238E27FC236}">
                <a16:creationId xmlns:a16="http://schemas.microsoft.com/office/drawing/2014/main" id="{ECBDF77F-84A4-4E0D-B8BE-B8452B8000FC}"/>
              </a:ext>
            </a:extLst>
          </p:cNvPr>
          <p:cNvSpPr/>
          <p:nvPr/>
        </p:nvSpPr>
        <p:spPr>
          <a:xfrm>
            <a:off x="5072303" y="2328948"/>
            <a:ext cx="1333204" cy="41425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357774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Custom 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F0985B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489</Words>
  <Application>Microsoft Office PowerPoint</Application>
  <PresentationFormat>Widescreen</PresentationFormat>
  <Paragraphs>82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Trebuchet MS</vt:lpstr>
      <vt:lpstr>Wingdings 3</vt:lpstr>
      <vt:lpstr>Facet</vt:lpstr>
      <vt:lpstr>Team INT ELLIGENCE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 INT ELLIGENCE</dc:title>
  <dc:creator>Tanvi Tembhurne</dc:creator>
  <cp:lastModifiedBy>Tanvi Tembhurne</cp:lastModifiedBy>
  <cp:revision>7</cp:revision>
  <dcterms:created xsi:type="dcterms:W3CDTF">2019-12-08T04:30:51Z</dcterms:created>
  <dcterms:modified xsi:type="dcterms:W3CDTF">2019-12-08T04:56:20Z</dcterms:modified>
</cp:coreProperties>
</file>